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897ECC-F100-4FD0-8499-E69751157C6A}" type="datetimeFigureOut">
              <a:rPr lang="tr-TR" smtClean="0"/>
              <a:t>01.05.2014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2C293E-58CE-4973-A3B8-15EE78A1FAA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ucadele.com.tr/images/haber/18793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458200" cy="1222375"/>
          </a:xfrm>
        </p:spPr>
        <p:txBody>
          <a:bodyPr/>
          <a:lstStyle/>
          <a:p>
            <a:pPr algn="ctr"/>
            <a:r>
              <a:rPr lang="tr-TR" dirty="0" smtClean="0"/>
              <a:t>Çocukluk </a:t>
            </a:r>
            <a:r>
              <a:rPr lang="tr-TR" dirty="0" err="1" smtClean="0"/>
              <a:t>obezİtesİnde</a:t>
            </a:r>
            <a:r>
              <a:rPr lang="tr-TR" dirty="0" smtClean="0"/>
              <a:t> çevresel etmenler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64088" y="3356992"/>
            <a:ext cx="8458200" cy="914400"/>
          </a:xfrm>
        </p:spPr>
        <p:txBody>
          <a:bodyPr/>
          <a:lstStyle/>
          <a:p>
            <a:r>
              <a:rPr lang="tr-TR" dirty="0" err="1" smtClean="0"/>
              <a:t>Dyt</a:t>
            </a:r>
            <a:r>
              <a:rPr lang="tr-TR" dirty="0" smtClean="0"/>
              <a:t>.Vildan Beyaz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88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/>
                </a:solidFill>
                <a:latin typeface="Arial Rounded MT Bold" pitchFamily="34" charset="0"/>
              </a:rPr>
              <a:t>ARKADAŞ ÇEVRESİ</a:t>
            </a:r>
            <a:endParaRPr lang="tr-TR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>
          <a:xfrm>
            <a:off x="0" y="980728"/>
            <a:ext cx="7467600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dirty="0" smtClean="0"/>
              <a:t>Beslenme alışkanlıklarının yanı sıra arkadaş çevresinin çocuk ve ergenlerin yeme davranışları üzerine etkili olduğu düşünülmektedir.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Araştırma sonuçlarına göre arkadaşlarıyla birlikte yiyen çocukların hiç tanımadığı bir yaşıtıyla yiyen çocuklara göre daha fazla yediği gözlemlenmiştir. </a:t>
            </a:r>
          </a:p>
        </p:txBody>
      </p:sp>
      <p:pic>
        <p:nvPicPr>
          <p:cNvPr id="35844" name="Picture 2" descr="http://dasgesundheitsblog.de/wp-content/uploads/_images_igw06_2001_5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7586" y="4509120"/>
            <a:ext cx="3106414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/>
                </a:solidFill>
                <a:latin typeface="Arial Rounded MT Bold" pitchFamily="34" charset="0"/>
              </a:rPr>
              <a:t>ARKADAŞ ÇEVRESİ</a:t>
            </a:r>
            <a:endParaRPr lang="tr-TR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>
          <a:xfrm>
            <a:off x="428625" y="1357313"/>
            <a:ext cx="7467600" cy="4873625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tr-TR" dirty="0" smtClean="0"/>
              <a:t> Şişman çocukların şişman ya da normal kilolu arkadaşlarıyla birlikte yediklerinde normalden daha fazla besin tükettikleri gözlemlenmiştir.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Şişman gençler arasındaki davranışsal benzerlik uzun vadeli davranış değişikliğinin sağlanmasını zorlaştırmaktadır.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Gençlerin sosyal </a:t>
            </a:r>
            <a:r>
              <a:rPr lang="tr-TR" dirty="0" smtClean="0"/>
              <a:t>ilişkilerinin </a:t>
            </a:r>
            <a:r>
              <a:rPr lang="tr-TR" dirty="0" smtClean="0"/>
              <a:t>fazla yemek yemeği arttırmaya </a:t>
            </a:r>
            <a:r>
              <a:rPr lang="tr-TR" dirty="0" smtClean="0"/>
              <a:t>yatkın olduğu gözlemlenmiştir. </a:t>
            </a:r>
            <a:endParaRPr lang="tr-TR" dirty="0" smtClean="0"/>
          </a:p>
        </p:txBody>
      </p:sp>
      <p:sp>
        <p:nvSpPr>
          <p:cNvPr id="36868" name="Rectangle 1"/>
          <p:cNvSpPr>
            <a:spLocks noChangeArrowheads="1"/>
          </p:cNvSpPr>
          <p:nvPr/>
        </p:nvSpPr>
        <p:spPr bwMode="auto">
          <a:xfrm>
            <a:off x="0" y="621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tr-TR" sz="1200">
                <a:latin typeface="Times New Roman" pitchFamily="18" charset="0"/>
                <a:cs typeface="Times New Roman" pitchFamily="18" charset="0"/>
              </a:rPr>
              <a:t>S.-J. Salvy, M. Howard. The presence of friends increases food intake in youth. Am J Clin Nutr 2009;90:282-7.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>
          <a:xfrm>
            <a:off x="539552" y="476672"/>
            <a:ext cx="7467600" cy="4873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dirty="0" smtClean="0"/>
              <a:t>Amerikan Pediatri Akademisi 2 yaşın altındaki çocukların hiç televizyon seyretmemesi gerektiğini şiddetle vurgulamaktadır.</a:t>
            </a:r>
          </a:p>
        </p:txBody>
      </p:sp>
      <p:pic>
        <p:nvPicPr>
          <p:cNvPr id="38915" name="Picture 2" descr="http://www.annelereozel.com/wp-content/uploads/2009/09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28575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6 Düz Bağlayıcı"/>
          <p:cNvCxnSpPr/>
          <p:nvPr/>
        </p:nvCxnSpPr>
        <p:spPr>
          <a:xfrm>
            <a:off x="2771800" y="2708920"/>
            <a:ext cx="3000375" cy="1928813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flipV="1">
            <a:off x="2411760" y="2780928"/>
            <a:ext cx="3214688" cy="2143125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0" y="621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tr-TR" sz="1200">
                <a:latin typeface="Times New Roman" pitchFamily="18" charset="0"/>
                <a:cs typeface="Times New Roman" pitchFamily="18" charset="0"/>
              </a:rPr>
              <a:t>Mary Cj Rudolf. Obese babies and young children: an Approach to paediatric management. PAEDIATRICS AND CHILD HEALTH (2009) 19:9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313" y="-214313"/>
            <a:ext cx="7467600" cy="11430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/>
                </a:solidFill>
                <a:latin typeface="Arial Rounded MT Bold" pitchFamily="34" charset="0"/>
              </a:rPr>
              <a:t>REKLAMLARIN ETKİSİ</a:t>
            </a:r>
            <a:endParaRPr lang="tr-TR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6" name="5 Yuvarlatılmış Dikdörtgen"/>
          <p:cNvSpPr/>
          <p:nvPr/>
        </p:nvSpPr>
        <p:spPr>
          <a:xfrm>
            <a:off x="714348" y="1071546"/>
            <a:ext cx="7143800" cy="5072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Televizyon </a:t>
            </a:r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hareketsiz bir </a:t>
            </a:r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yaşama yol açmasının yanı sıra yemek reklamlarıyla doğrudan çocukları etkilemektedir.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Araştırmalara göre reklamlar çocukların beslenme şekilleri ve miktarları üzerinde etkili olmaktadır.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Erkek çocukların yemek tercihlerinin reklamlardan etkilenmeye daha elverişli olduğu gözlemlenmiştir.</a:t>
            </a:r>
          </a:p>
        </p:txBody>
      </p:sp>
      <p:sp>
        <p:nvSpPr>
          <p:cNvPr id="39940" name="Rectangle 1"/>
          <p:cNvSpPr>
            <a:spLocks noChangeArrowheads="1"/>
          </p:cNvSpPr>
          <p:nvPr/>
        </p:nvSpPr>
        <p:spPr bwMode="auto">
          <a:xfrm>
            <a:off x="142875" y="6215063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tr-TR" sz="1200">
                <a:latin typeface="Times New Roman" pitchFamily="18" charset="0"/>
                <a:cs typeface="Times New Roman" pitchFamily="18" charset="0"/>
              </a:rPr>
              <a:t>Anschutz  D. J., Engels R. CME. Side effects of television food commercials on concurrent nonadvertised sweet snack food intakes in young children. Am J Clin Nutr 2009;89:1328-33.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önerİler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Hamilelik döneminde dengeli beslenmeye özen göstermeliyiz.</a:t>
            </a:r>
          </a:p>
          <a:p>
            <a:r>
              <a:rPr lang="tr-TR" dirty="0" smtClean="0"/>
              <a:t>Bebeğimizi ilk 6 ay sadece anne sütüyle beslemeliyiz.</a:t>
            </a:r>
          </a:p>
          <a:p>
            <a:r>
              <a:rPr lang="tr-TR" dirty="0" smtClean="0"/>
              <a:t>1 yaşına kadar şeker ve şekerli yiyecekler verilmemelidir.</a:t>
            </a:r>
          </a:p>
          <a:p>
            <a:r>
              <a:rPr lang="tr-TR" dirty="0" smtClean="0"/>
              <a:t>Çocuğa gereksinimi kadar besin verilmelidir,büyük porsiyonlardan kaçınılmalıdır</a:t>
            </a:r>
          </a:p>
          <a:p>
            <a:r>
              <a:rPr lang="tr-TR" dirty="0" smtClean="0"/>
              <a:t>Çocuk yemeğe zorlanmamalıdır.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Yemek yerken TV vb.leri dikkat dağıtıcı bir araç olarak kullanılmamalıdır.</a:t>
            </a:r>
          </a:p>
          <a:p>
            <a:r>
              <a:rPr lang="tr-TR" dirty="0" smtClean="0"/>
              <a:t>Çocuğun öğün atlamamasına dikkat edilmelidir.</a:t>
            </a:r>
          </a:p>
          <a:p>
            <a:r>
              <a:rPr lang="tr-TR" dirty="0" smtClean="0"/>
              <a:t>Çocuğun seveceği sağlıklı yemek alternatifleri üretilebilir.Sebzeli krep, köfte,yumurtalı peynirli ıspanak gibi…</a:t>
            </a:r>
          </a:p>
          <a:p>
            <a:r>
              <a:rPr lang="tr-TR" dirty="0" smtClean="0"/>
              <a:t>Ebeveynler çocukların sağlıklı beslenmesi için onlara örnek olmalıdırlar ve besin seçimi ve porsiyon kontrolünde onlara yardımcı olmalıdırlar.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259632" y="1844824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i="1" dirty="0" smtClean="0">
                <a:solidFill>
                  <a:srgbClr val="FF3300"/>
                </a:solidFill>
                <a:latin typeface="Arial Rounded MT Bold" pitchFamily="34" charset="0"/>
              </a:rPr>
              <a:t>TEŞEKKÜRLER…</a:t>
            </a:r>
            <a:endParaRPr lang="tr-TR" sz="6000" i="1" dirty="0">
              <a:solidFill>
                <a:srgbClr val="FF33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ÇEVRESEL ETMENLER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>
          <a:xfrm>
            <a:off x="500062" y="1770063"/>
            <a:ext cx="8392417" cy="48736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err="1" smtClean="0"/>
              <a:t>Intrauterin</a:t>
            </a:r>
            <a:r>
              <a:rPr lang="tr-TR" dirty="0" smtClean="0"/>
              <a:t> </a:t>
            </a:r>
            <a:r>
              <a:rPr lang="tr-TR" dirty="0" smtClean="0"/>
              <a:t>Dönem(Anne rahmindeki dönem)</a:t>
            </a:r>
            <a:endParaRPr lang="tr-TR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Aile Çevresi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Beslenme Şekli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Arkadaş Çevresi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Fiziksel Aktivite Düzeyi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tr-TR" dirty="0" smtClean="0"/>
              <a:t>Yemek Reklamları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chemeClr val="accent1"/>
                </a:solidFill>
                <a:latin typeface="Arial Rounded MT Bold" pitchFamily="34" charset="0"/>
              </a:rPr>
              <a:t>İNTRAUTERİN DÖNEM</a:t>
            </a:r>
            <a:endParaRPr lang="tr-TR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>
          <a:xfrm>
            <a:off x="323528" y="1556792"/>
            <a:ext cx="8286750" cy="48736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tr-TR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tr-TR" dirty="0" err="1" smtClean="0"/>
              <a:t>Prenatal</a:t>
            </a:r>
            <a:r>
              <a:rPr lang="tr-TR" dirty="0" smtClean="0"/>
              <a:t>(doğum öncesi) </a:t>
            </a:r>
            <a:r>
              <a:rPr lang="tr-TR" dirty="0" smtClean="0"/>
              <a:t>dönemde annenin </a:t>
            </a:r>
            <a:r>
              <a:rPr lang="tr-TR" dirty="0" err="1" smtClean="0"/>
              <a:t>obez</a:t>
            </a:r>
            <a:r>
              <a:rPr lang="tr-TR" dirty="0" smtClean="0"/>
              <a:t> veya diyabetik olması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dirty="0" smtClean="0"/>
              <a:t>Doğumdan sonra bebeğin hızlı kilo kazanımı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dirty="0" smtClean="0"/>
              <a:t>   </a:t>
            </a:r>
            <a:r>
              <a:rPr lang="tr-TR" dirty="0" smtClean="0"/>
              <a:t>Çocukta ileriki dönem </a:t>
            </a:r>
            <a:r>
              <a:rPr lang="tr-TR" dirty="0" err="1" smtClean="0"/>
              <a:t>obezite</a:t>
            </a:r>
            <a:r>
              <a:rPr lang="tr-TR" dirty="0" smtClean="0"/>
              <a:t> </a:t>
            </a:r>
            <a:r>
              <a:rPr lang="tr-TR" dirty="0" smtClean="0"/>
              <a:t>riskini artırmaktadır.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dirty="0" smtClean="0"/>
              <a:t>    </a:t>
            </a:r>
            <a:r>
              <a:rPr lang="tr-TR" dirty="0" err="1" smtClean="0"/>
              <a:t>İntrauterin</a:t>
            </a:r>
            <a:r>
              <a:rPr lang="tr-TR" dirty="0" smtClean="0"/>
              <a:t> dönemde </a:t>
            </a:r>
            <a:r>
              <a:rPr lang="tr-TR" dirty="0" err="1" smtClean="0"/>
              <a:t>hiperglisemiye</a:t>
            </a:r>
            <a:r>
              <a:rPr lang="tr-TR" dirty="0" smtClean="0"/>
              <a:t> maruz kalan çocuklar, çocukluk dönemlerinde glikoz </a:t>
            </a:r>
            <a:r>
              <a:rPr lang="tr-TR" dirty="0" err="1" smtClean="0"/>
              <a:t>intoleransı</a:t>
            </a:r>
            <a:r>
              <a:rPr lang="tr-TR" dirty="0" smtClean="0"/>
              <a:t>  geliştirirler ve </a:t>
            </a:r>
            <a:r>
              <a:rPr lang="tr-TR" dirty="0" err="1" smtClean="0"/>
              <a:t>obez</a:t>
            </a:r>
            <a:r>
              <a:rPr lang="tr-TR" dirty="0" smtClean="0"/>
              <a:t> olma riskleri artar.</a:t>
            </a:r>
          </a:p>
          <a:p>
            <a:pPr eaLnBrk="1" hangingPunct="1">
              <a:buFont typeface="Wingdings" pitchFamily="2" charset="2"/>
              <a:buChar char="v"/>
            </a:pPr>
            <a:endParaRPr lang="tr-TR" dirty="0" smtClean="0"/>
          </a:p>
        </p:txBody>
      </p:sp>
      <p:pic>
        <p:nvPicPr>
          <p:cNvPr id="28676" name="Picture 2" descr="http://www.pembesiyah.com/resim/f31262f637f921f35ffa4c24e6591e94-ab570ab49facbeab0897e3f3adf82f80phoca_thumb_l_bebek_3d_ultrason_12383194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0" y="60932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tr-TR" sz="1200" dirty="0">
                <a:solidFill>
                  <a:srgbClr val="231F20"/>
                </a:solidFill>
                <a:latin typeface="Times" pitchFamily="18" charset="0"/>
                <a:cs typeface="Times New Roman" pitchFamily="18" charset="0"/>
              </a:rPr>
              <a:t>Köksal G. Okul Öncesi Dönemde </a:t>
            </a:r>
            <a:r>
              <a:rPr lang="tr-TR" sz="1200" dirty="0" err="1">
                <a:solidFill>
                  <a:srgbClr val="231F20"/>
                </a:solidFill>
                <a:latin typeface="Times" pitchFamily="18" charset="0"/>
                <a:cs typeface="Times New Roman" pitchFamily="18" charset="0"/>
              </a:rPr>
              <a:t>Obezite</a:t>
            </a:r>
            <a:r>
              <a:rPr lang="tr-TR" sz="1200" dirty="0">
                <a:solidFill>
                  <a:srgbClr val="231F20"/>
                </a:solidFill>
                <a:latin typeface="Times" pitchFamily="18" charset="0"/>
                <a:cs typeface="Times New Roman" pitchFamily="18" charset="0"/>
              </a:rPr>
              <a:t> 2008 Şubat</a:t>
            </a:r>
            <a:endParaRPr lang="tr-TR" dirty="0">
              <a:cs typeface="Times New Roman" pitchFamily="18" charset="0"/>
            </a:endParaRPr>
          </a:p>
        </p:txBody>
      </p:sp>
      <p:sp>
        <p:nvSpPr>
          <p:cNvPr id="28678" name="Rectangle 2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tr-TR" sz="1200" dirty="0" err="1">
                <a:latin typeface="Times New Roman" pitchFamily="18" charset="0"/>
                <a:cs typeface="Times New Roman" pitchFamily="18" charset="0"/>
              </a:rPr>
              <a:t>Whitaker</a:t>
            </a:r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 RC, </a:t>
            </a:r>
            <a:r>
              <a:rPr lang="tr-TR" sz="1200" dirty="0" err="1">
                <a:latin typeface="Times New Roman" pitchFamily="18" charset="0"/>
                <a:cs typeface="Times New Roman" pitchFamily="18" charset="0"/>
              </a:rPr>
              <a:t>Dietz</a:t>
            </a:r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 WH. Role of </a:t>
            </a:r>
            <a:r>
              <a:rPr lang="tr-TR" sz="1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dirty="0" err="1">
                <a:latin typeface="Times New Roman" pitchFamily="18" charset="0"/>
                <a:cs typeface="Times New Roman" pitchFamily="18" charset="0"/>
              </a:rPr>
              <a:t>prenatal</a:t>
            </a:r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dirty="0" err="1"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1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200" dirty="0" err="1">
                <a:latin typeface="Times New Roman" pitchFamily="18" charset="0"/>
                <a:cs typeface="Times New Roman" pitchFamily="18" charset="0"/>
              </a:rPr>
              <a:t>obesity</a:t>
            </a:r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. J Pediatr 1998;132:768-76.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/>
                </a:solidFill>
                <a:latin typeface="Arial Rounded MT Bold" pitchFamily="34" charset="0"/>
              </a:rPr>
              <a:t>İNTRAUTERİN DÖNEM</a:t>
            </a:r>
            <a:endParaRPr lang="tr-TR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>
          <a:xfrm>
            <a:off x="357188" y="2143125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tr-TR" dirty="0" smtClean="0"/>
              <a:t>Aşırı beslenmenin aksine hamilelik dönemi yetersiz beslenme de </a:t>
            </a:r>
            <a:r>
              <a:rPr lang="tr-TR" dirty="0" err="1" smtClean="0"/>
              <a:t>çoukta</a:t>
            </a:r>
            <a:r>
              <a:rPr lang="tr-TR" dirty="0" smtClean="0"/>
              <a:t> ileriki dönem </a:t>
            </a:r>
            <a:r>
              <a:rPr lang="tr-TR" dirty="0" err="1" smtClean="0"/>
              <a:t>obezitesi</a:t>
            </a:r>
            <a:r>
              <a:rPr lang="tr-TR" dirty="0" smtClean="0"/>
              <a:t> ile ilişkilidir.</a:t>
            </a:r>
            <a:endParaRPr lang="tr-TR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tr-TR" dirty="0" smtClean="0"/>
              <a:t>    2.Dünya </a:t>
            </a:r>
            <a:r>
              <a:rPr lang="tr-TR" dirty="0" smtClean="0"/>
              <a:t>Savaşı sırasında hamilelik döneminde ağır açlık yaşayan annelerin çocuklarında 8 yaşında iken </a:t>
            </a:r>
            <a:r>
              <a:rPr lang="tr-TR" dirty="0" err="1" smtClean="0"/>
              <a:t>obezite</a:t>
            </a:r>
            <a:r>
              <a:rPr lang="tr-TR" dirty="0" smtClean="0"/>
              <a:t> görülme sıklığı 2 kat fazla bulunmuştur.</a:t>
            </a:r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</p:txBody>
      </p:sp>
      <p:sp>
        <p:nvSpPr>
          <p:cNvPr id="29700" name="3 Dikdörtgen"/>
          <p:cNvSpPr>
            <a:spLocks noChangeArrowheads="1"/>
          </p:cNvSpPr>
          <p:nvPr/>
        </p:nvSpPr>
        <p:spPr bwMode="auto">
          <a:xfrm>
            <a:off x="539552" y="6021288"/>
            <a:ext cx="5857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r-TR" sz="1200" dirty="0">
                <a:solidFill>
                  <a:srgbClr val="231F20"/>
                </a:solidFill>
                <a:latin typeface="Times" pitchFamily="18" charset="0"/>
                <a:cs typeface="Times New Roman" pitchFamily="18" charset="0"/>
              </a:rPr>
              <a:t>Köksal G. Okul Öncesi Dönemde </a:t>
            </a:r>
            <a:r>
              <a:rPr lang="tr-TR" sz="1200" dirty="0" err="1">
                <a:solidFill>
                  <a:srgbClr val="231F20"/>
                </a:solidFill>
                <a:latin typeface="Times" pitchFamily="18" charset="0"/>
                <a:cs typeface="Times New Roman" pitchFamily="18" charset="0"/>
              </a:rPr>
              <a:t>Obezite</a:t>
            </a:r>
            <a:r>
              <a:rPr lang="tr-TR" sz="1200" dirty="0">
                <a:solidFill>
                  <a:srgbClr val="231F20"/>
                </a:solidFill>
                <a:latin typeface="Times" pitchFamily="18" charset="0"/>
                <a:cs typeface="Times New Roman" pitchFamily="18" charset="0"/>
              </a:rPr>
              <a:t> 2008 Şubat</a:t>
            </a:r>
            <a:endParaRPr lang="tr-TR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88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/>
                </a:solidFill>
                <a:latin typeface="Arial Rounded MT Bold" pitchFamily="34" charset="0"/>
              </a:rPr>
              <a:t>AİLE ÇEVRESİ</a:t>
            </a:r>
            <a:endParaRPr lang="tr-TR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>
          <a:xfrm>
            <a:off x="285750" y="1214438"/>
            <a:ext cx="7467600" cy="4873625"/>
          </a:xfrm>
        </p:spPr>
        <p:txBody>
          <a:bodyPr/>
          <a:lstStyle/>
          <a:p>
            <a:pPr eaLnBrk="1" hangingPunct="1"/>
            <a:r>
              <a:rPr lang="tr-TR" smtClean="0"/>
              <a:t>Aile faktörü;</a:t>
            </a:r>
          </a:p>
          <a:p>
            <a:pPr eaLnBrk="1" hangingPunct="1"/>
            <a:r>
              <a:rPr lang="tr-TR" smtClean="0"/>
              <a:t>Ailenin fiziksel ve ruhsal sağlık durumu,</a:t>
            </a:r>
          </a:p>
          <a:p>
            <a:pPr eaLnBrk="1" hangingPunct="1"/>
            <a:r>
              <a:rPr lang="tr-TR" smtClean="0"/>
              <a:t>Sosyal ve kültürel özellikleri</a:t>
            </a:r>
          </a:p>
          <a:p>
            <a:pPr eaLnBrk="1" hangingPunct="1"/>
            <a:r>
              <a:rPr lang="tr-TR" smtClean="0"/>
              <a:t>Ekonomik durumu </a:t>
            </a:r>
          </a:p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Çocuk sağlığı adına birinci dereceden önemlidir.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  <p:pic>
        <p:nvPicPr>
          <p:cNvPr id="30724" name="Picture 2" descr="C:\Users\vildan\Desktop\resim\parenting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40102"/>
            <a:ext cx="2267744" cy="231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50" y="-142875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/>
                </a:solidFill>
                <a:latin typeface="Arial Rounded MT Bold" pitchFamily="34" charset="0"/>
              </a:rPr>
              <a:t>AİLE ÇEVRESİ</a:t>
            </a:r>
            <a:endParaRPr lang="tr-TR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>
          <a:xfrm>
            <a:off x="214313" y="1143000"/>
            <a:ext cx="7858125" cy="48736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tr-TR" smtClean="0"/>
              <a:t>Çocuklara karşı duygusal ve eğitsel destek eksikliği</a:t>
            </a:r>
          </a:p>
          <a:p>
            <a:pPr eaLnBrk="1" hangingPunct="1">
              <a:lnSpc>
                <a:spcPct val="150000"/>
              </a:lnSpc>
            </a:pPr>
            <a:r>
              <a:rPr lang="tr-TR" smtClean="0"/>
              <a:t>Aile içindeki fiziksel ve ruhsal sağlık problemleri</a:t>
            </a:r>
          </a:p>
          <a:p>
            <a:pPr eaLnBrk="1" hangingPunct="1">
              <a:lnSpc>
                <a:spcPct val="150000"/>
              </a:lnSpc>
            </a:pPr>
            <a:r>
              <a:rPr lang="tr-TR" smtClean="0"/>
              <a:t>Aile bireyleri arasındaki anlaşmazlıklar</a:t>
            </a:r>
          </a:p>
          <a:p>
            <a:pPr eaLnBrk="1" hangingPunct="1">
              <a:lnSpc>
                <a:spcPct val="150000"/>
              </a:lnSpc>
            </a:pPr>
            <a:r>
              <a:rPr lang="tr-TR" smtClean="0"/>
              <a:t>Ekonomik durumun yetersizliği</a:t>
            </a:r>
          </a:p>
          <a:p>
            <a:pPr eaLnBrk="1" hangingPunct="1">
              <a:lnSpc>
                <a:spcPct val="150000"/>
              </a:lnSpc>
            </a:pPr>
            <a:r>
              <a:rPr lang="tr-TR" smtClean="0"/>
              <a:t>Barınma ve sağlık güvencesi sorunu</a:t>
            </a:r>
          </a:p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 vb. ailesel stres faktörleri ile çocukların şişmanlık ve obezite problemleri arasında pozitif ilişki olduğu araştırmalarca desteklenmektedir.</a:t>
            </a: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142875" y="6305550"/>
            <a:ext cx="683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tr-TR" sz="1200">
                <a:latin typeface="Times New Roman" pitchFamily="18" charset="0"/>
                <a:cs typeface="Times New Roman" pitchFamily="18" charset="0"/>
              </a:rPr>
              <a:t>Garasky St., Stewart S. D.  Family stressors and child obesity. Social Science Research 38 (2009) 755-766.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/>
                </a:solidFill>
                <a:latin typeface="Arial Rounded MT Bold" pitchFamily="34" charset="0"/>
              </a:rPr>
              <a:t>BESLENME ŞEKLİ</a:t>
            </a:r>
            <a:endParaRPr lang="tr-TR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625" y="1214438"/>
            <a:ext cx="7467600" cy="48736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Annenin emzirme süresinin kısalığı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Öğün atlama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Atıştırılan besinlerin türü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err="1" smtClean="0"/>
              <a:t>Fast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tüketimi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Yetersiz sebze ve meyve tüketimi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Porsiyon büyüklüğü tahminindeki yanılgılar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   Çocukların beslenme durumunu doğrudan etkileyen önemli faktörlerdendir.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313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/>
                </a:solidFill>
                <a:latin typeface="Arial Rounded MT Bold" pitchFamily="34" charset="0"/>
              </a:rPr>
              <a:t>BESLENME ŞEKLİ</a:t>
            </a:r>
            <a:endParaRPr lang="tr-TR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>
          <a:xfrm>
            <a:off x="214313" y="1285875"/>
            <a:ext cx="7467600" cy="4873625"/>
          </a:xfrm>
        </p:spPr>
        <p:txBody>
          <a:bodyPr>
            <a:normAutofit fontScale="85000" lnSpcReduction="10000"/>
          </a:bodyPr>
          <a:lstStyle/>
          <a:p>
            <a:pPr algn="ctr" eaLnBrk="1" hangingPunct="1"/>
            <a:endParaRPr lang="tr-TR" smtClean="0"/>
          </a:p>
          <a:p>
            <a:pPr algn="ctr" eaLnBrk="1" hangingPunct="1"/>
            <a:r>
              <a:rPr lang="tr-TR" smtClean="0"/>
              <a:t>Özellikle de kahvaltı öğününün atlanmasının önemli bir şişmanlık risk faktörü olduğu araştırmalar sonucu gözlemlenmiştir.</a:t>
            </a:r>
          </a:p>
          <a:p>
            <a:pPr algn="ctr" eaLnBrk="1" hangingPunct="1">
              <a:buFont typeface="Wingdings" pitchFamily="2" charset="2"/>
              <a:buNone/>
            </a:pPr>
            <a:endParaRPr lang="tr-TR" smtClean="0"/>
          </a:p>
          <a:p>
            <a:pPr algn="ctr" eaLnBrk="1" hangingPunct="1">
              <a:buFont typeface="Wingdings" pitchFamily="2" charset="2"/>
              <a:buNone/>
            </a:pPr>
            <a:r>
              <a:rPr lang="tr-TR" smtClean="0"/>
              <a:t>Kahvaltı tüketimi               Düşük BKI</a:t>
            </a:r>
          </a:p>
          <a:p>
            <a:pPr algn="ctr" eaLnBrk="1" hangingPunct="1">
              <a:buFont typeface="Wingdings" pitchFamily="2" charset="2"/>
              <a:buNone/>
            </a:pPr>
            <a:endParaRPr lang="tr-TR" smtClean="0"/>
          </a:p>
          <a:p>
            <a:pPr algn="ctr" eaLnBrk="1" hangingPunct="1">
              <a:buFont typeface="Wingdings" pitchFamily="2" charset="2"/>
              <a:buNone/>
            </a:pPr>
            <a:r>
              <a:rPr lang="tr-TR" smtClean="0"/>
              <a:t>Düzenli kahvaltı yapmak düzenli yemek alışkanlığını ve sağlıklı yemek seçimlerini dolayısıyla da BKI’ndeki düşüşleri beraberinde getirir.</a:t>
            </a:r>
          </a:p>
          <a:p>
            <a:pPr algn="ctr" eaLnBrk="1" hangingPunct="1"/>
            <a:endParaRPr lang="tr-TR" smtClean="0"/>
          </a:p>
          <a:p>
            <a:pPr algn="ctr" eaLnBrk="1" hangingPunct="1"/>
            <a:endParaRPr lang="tr-TR" smtClean="0"/>
          </a:p>
        </p:txBody>
      </p:sp>
      <p:sp>
        <p:nvSpPr>
          <p:cNvPr id="4" name="3 Sağ Ok"/>
          <p:cNvSpPr/>
          <p:nvPr/>
        </p:nvSpPr>
        <p:spPr>
          <a:xfrm>
            <a:off x="3929063" y="3571875"/>
            <a:ext cx="1000125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33797" name="Picture 2" descr="aydın haberleri">
            <a:hlinkClick r:id="rId2" tooltip="Kahvaltı Yapmadan Okula Giden Çocuk Öğrenme Zorluğu Çeke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142875"/>
            <a:ext cx="2333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Rectangle 1"/>
          <p:cNvSpPr>
            <a:spLocks noChangeArrowheads="1"/>
          </p:cNvSpPr>
          <p:nvPr/>
        </p:nvSpPr>
        <p:spPr bwMode="auto">
          <a:xfrm>
            <a:off x="142875" y="6286500"/>
            <a:ext cx="87550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tr-TR" sz="1200">
                <a:latin typeface="Times New Roman" pitchFamily="18" charset="0"/>
                <a:cs typeface="Times New Roman" pitchFamily="18" charset="0"/>
              </a:rPr>
              <a:t>Vanhala M., Korpelainen R. Lifestyle risk factors for obesity in 7-year-old children.</a:t>
            </a:r>
            <a:r>
              <a:rPr lang="tr-TR" sz="900"/>
              <a:t> </a:t>
            </a:r>
            <a:r>
              <a:rPr lang="tr-TR" sz="1200">
                <a:latin typeface="Times New Roman" pitchFamily="18" charset="0"/>
                <a:cs typeface="Times New Roman" pitchFamily="18" charset="0"/>
              </a:rPr>
              <a:t>Obesity Research Clinical Practice. (2009); 3, 99-107.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vildan\Desktop\resim\aktivite_1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0"/>
            <a:ext cx="668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ağ Ok"/>
          <p:cNvSpPr/>
          <p:nvPr/>
        </p:nvSpPr>
        <p:spPr>
          <a:xfrm>
            <a:off x="0" y="5301208"/>
            <a:ext cx="82758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640</Words>
  <Application>Microsoft Office PowerPoint</Application>
  <PresentationFormat>Ekran Gösterisi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18" baseType="lpstr">
      <vt:lpstr>Gezinti</vt:lpstr>
      <vt:lpstr>1_Gezinti</vt:lpstr>
      <vt:lpstr>Çocukluk obezİtesİnde çevresel etmenler</vt:lpstr>
      <vt:lpstr>ÇEVRESEL ETMENLER</vt:lpstr>
      <vt:lpstr>  İNTRAUTERİN DÖNEM</vt:lpstr>
      <vt:lpstr>İNTRAUTERİN DÖNEM</vt:lpstr>
      <vt:lpstr>AİLE ÇEVRESİ</vt:lpstr>
      <vt:lpstr>AİLE ÇEVRESİ</vt:lpstr>
      <vt:lpstr>BESLENME ŞEKLİ</vt:lpstr>
      <vt:lpstr>BESLENME ŞEKLİ</vt:lpstr>
      <vt:lpstr>Slayt 9</vt:lpstr>
      <vt:lpstr>ARKADAŞ ÇEVRESİ</vt:lpstr>
      <vt:lpstr>ARKADAŞ ÇEVRESİ</vt:lpstr>
      <vt:lpstr>Slayt 12</vt:lpstr>
      <vt:lpstr>REKLAMLARIN ETKİSİ</vt:lpstr>
      <vt:lpstr>önerİler</vt:lpstr>
      <vt:lpstr>ÖNERİLER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Çocukluk obezİtesİnde çevresel etmenler</dc:title>
  <dc:creator>vildan</dc:creator>
  <cp:lastModifiedBy>vildan</cp:lastModifiedBy>
  <cp:revision>4</cp:revision>
  <dcterms:created xsi:type="dcterms:W3CDTF">2014-05-01T07:19:08Z</dcterms:created>
  <dcterms:modified xsi:type="dcterms:W3CDTF">2014-05-01T07:57:49Z</dcterms:modified>
</cp:coreProperties>
</file>